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73" r:id="rId3"/>
    <p:sldId id="267" r:id="rId4"/>
    <p:sldId id="275" r:id="rId5"/>
    <p:sldId id="276" r:id="rId6"/>
    <p:sldId id="274" r:id="rId7"/>
    <p:sldId id="277" r:id="rId8"/>
    <p:sldId id="278" r:id="rId9"/>
    <p:sldId id="279" r:id="rId10"/>
    <p:sldId id="280" r:id="rId11"/>
    <p:sldId id="281" r:id="rId12"/>
    <p:sldId id="282" r:id="rId13"/>
    <p:sldId id="306" r:id="rId14"/>
    <p:sldId id="305" r:id="rId15"/>
    <p:sldId id="307" r:id="rId16"/>
    <p:sldId id="308" r:id="rId17"/>
    <p:sldId id="283" r:id="rId18"/>
    <p:sldId id="284" r:id="rId19"/>
    <p:sldId id="285" r:id="rId20"/>
    <p:sldId id="286" r:id="rId21"/>
    <p:sldId id="288" r:id="rId22"/>
    <p:sldId id="287" r:id="rId23"/>
    <p:sldId id="290" r:id="rId24"/>
    <p:sldId id="291" r:id="rId25"/>
    <p:sldId id="292" r:id="rId26"/>
    <p:sldId id="293" r:id="rId27"/>
    <p:sldId id="294" r:id="rId28"/>
    <p:sldId id="295" r:id="rId29"/>
    <p:sldId id="297" r:id="rId30"/>
    <p:sldId id="298" r:id="rId31"/>
    <p:sldId id="296" r:id="rId32"/>
    <p:sldId id="299" r:id="rId33"/>
    <p:sldId id="300" r:id="rId34"/>
    <p:sldId id="301" r:id="rId35"/>
    <p:sldId id="302" r:id="rId36"/>
    <p:sldId id="303" r:id="rId37"/>
    <p:sldId id="304" r:id="rId38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A42"/>
    <a:srgbClr val="FF2D64"/>
    <a:srgbClr val="FF0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howGuides="1">
      <p:cViewPr varScale="1">
        <p:scale>
          <a:sx n="99" d="100"/>
          <a:sy n="99" d="100"/>
        </p:scale>
        <p:origin x="96" y="28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2" d="100"/>
          <a:sy n="72" d="100"/>
        </p:scale>
        <p:origin x="3108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BBBD98-8689-4A62-BBFB-92BF328A7966}" type="datetime1">
              <a:rPr lang="es-ES" smtClean="0"/>
              <a:t>30/05/2020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E41AB9B-16BF-4ECF-B92C-3E61E5BECA90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s-ES" smtClean="0"/>
              <a:pPr rtl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80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Objetivo, transmitir un mensaje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3989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Obstáculo, las interferencias, ruido, etc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s-ES" smtClean="0"/>
              <a:pPr rtl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8680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Bit Error </a:t>
            </a:r>
            <a:r>
              <a:rPr lang="es-ES" dirty="0" err="1"/>
              <a:t>Rate</a:t>
            </a:r>
            <a:r>
              <a:rPr lang="es-ES" dirty="0"/>
              <a:t> o Bit Error Ratio. Yo los confundía pensando que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s-ES" noProof="0" smtClean="0"/>
              <a:pPr rtl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3256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Bit Error </a:t>
            </a:r>
            <a:r>
              <a:rPr lang="es-ES" dirty="0" err="1"/>
              <a:t>Rate</a:t>
            </a:r>
            <a:r>
              <a:rPr lang="es-ES" dirty="0"/>
              <a:t> o Bit Error Ratio. Yo los confundía pensando que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s-ES" noProof="0" smtClean="0"/>
              <a:pPr rtl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2450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s-ES" smtClean="0"/>
              <a:pPr rtl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845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Objetivo, transmitir un mensaje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s-ES" smtClean="0"/>
              <a:pPr rtl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987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3" name="Conector rec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5" name="Conector rec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66E6084-0988-49B4-BD4E-1264194D9864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EEB305-4E92-401E-9FCA-996DF9FD55B6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8" name="Rectá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1" name="Conector rec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 dirty="0"/>
          </a:p>
        </p:txBody>
      </p:sp>
      <p:cxnSp>
        <p:nvCxnSpPr>
          <p:cNvPr id="14" name="Conector rec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E901BA-1555-4CE1-92B2-39682A57B7CA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94D32F-F0D9-47B3-AAC6-D43DC057831A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Rectángu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Rectángu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Rectángu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 dirty="0"/>
          </a:p>
        </p:txBody>
      </p:sp>
      <p:cxnSp>
        <p:nvCxnSpPr>
          <p:cNvPr id="23" name="Conector rec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7" name="Rectángu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8" name="Rectángu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29" name="Rectángu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30" name="Rectángu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31" name="Conector rec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33" name="Conector rec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BB07FB1B-461B-4D1D-952B-7FEEFF2CFA29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9D876-84BE-45D9-9418-9FF24663C364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CDF9AA-CFE1-4BA9-8C5D-54C264D423B8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A51D7A-9E1F-4C6F-8B86-F39A8650CB7A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6" name="Rectángu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cxnSp>
        <p:nvCxnSpPr>
          <p:cNvPr id="7" name="Conector rec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A1E9FB-24DE-4A64-B35D-DF3FF6E51288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cxnSp>
        <p:nvCxnSpPr>
          <p:cNvPr id="10" name="Conector rec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CDA7DC-138B-4843-B77A-91873FF451A9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8" name="Rectángu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CB016917-91ED-4B62-9DC6-0583229F954A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10" name="Conector rec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8" name="Rectá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Rectángu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4" name="Conector rec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 dirty="0"/>
          </a:p>
        </p:txBody>
      </p:sp>
      <p:cxnSp>
        <p:nvCxnSpPr>
          <p:cNvPr id="16" name="Conector rec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5031EA3-1207-456F-B1A7-F20CDD0C2E7B}" type="datetime1">
              <a:rPr lang="es-ES" noProof="0" smtClean="0"/>
              <a:t>30/05/2020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VÍDEO SC :: 2019~20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Alonso Rodríguez Iglesias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10B8B-F152-45F8-8922-4CD2A3F5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Errores se Concentran 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E5D15A-F5B4-466D-981B-3DCB7FCAB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2420888"/>
            <a:ext cx="10585176" cy="343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10B8B-F152-45F8-8922-4CD2A3F5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Errores se Concentran 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E5D15A-F5B4-466D-981B-3DCB7FCABE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9876" y="2427457"/>
            <a:ext cx="10585176" cy="341889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7B66541-E969-4D0D-A0D7-882ED3E50FFC}"/>
              </a:ext>
            </a:extLst>
          </p:cNvPr>
          <p:cNvSpPr/>
          <p:nvPr/>
        </p:nvSpPr>
        <p:spPr>
          <a:xfrm>
            <a:off x="4510236" y="3933056"/>
            <a:ext cx="4104456" cy="20162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35F3044-22E8-45B1-BEA0-92EFF5B8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1602" y="1415810"/>
            <a:ext cx="10541724" cy="54421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210B8B-F152-45F8-8922-4CD2A3F5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Errores se Concentran 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E5D15A-F5B4-466D-981B-3DCB7FCA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1603" y="1415809"/>
            <a:ext cx="10541724" cy="54421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02C2A1-8985-4949-8C28-C927B32E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01" y="1415809"/>
            <a:ext cx="10541724" cy="544219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9F9ED6E-1C2C-4F60-8193-DB788B56B25D}"/>
              </a:ext>
            </a:extLst>
          </p:cNvPr>
          <p:cNvSpPr/>
          <p:nvPr/>
        </p:nvSpPr>
        <p:spPr>
          <a:xfrm>
            <a:off x="1291602" y="1415810"/>
            <a:ext cx="10541724" cy="5397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598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5AC0B2-DFCC-4C9D-A36D-FB23FB55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1052736"/>
            <a:ext cx="8283272" cy="2654064"/>
          </a:xfrm>
        </p:spPr>
        <p:txBody>
          <a:bodyPr/>
          <a:lstStyle/>
          <a:p>
            <a:r>
              <a:rPr lang="es-ES" dirty="0"/>
              <a:t>INT 0x13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408872-A311-4F52-9AD3-03E8C143EEB6}"/>
              </a:ext>
            </a:extLst>
          </p:cNvPr>
          <p:cNvSpPr txBox="1">
            <a:spLocks/>
          </p:cNvSpPr>
          <p:nvPr/>
        </p:nvSpPr>
        <p:spPr>
          <a:xfrm>
            <a:off x="1629916" y="3706800"/>
            <a:ext cx="7516442" cy="1116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AH = 49 :: Detect Media Change</a:t>
            </a:r>
          </a:p>
        </p:txBody>
      </p:sp>
    </p:spTree>
    <p:extLst>
      <p:ext uri="{BB962C8B-B14F-4D97-AF65-F5344CB8AC3E}">
        <p14:creationId xmlns:p14="http://schemas.microsoft.com/office/powerpoint/2010/main" val="103801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5355F-4998-44F5-AE19-5B6686B5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cambiar las probabilidades de error?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434A9E2-6B47-4143-A470-2880698E6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876" y="1772816"/>
            <a:ext cx="10574263" cy="3775585"/>
          </a:xfr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7642EBD9-8894-4570-8710-2055A7186EF9}"/>
              </a:ext>
            </a:extLst>
          </p:cNvPr>
          <p:cNvSpPr/>
          <p:nvPr/>
        </p:nvSpPr>
        <p:spPr>
          <a:xfrm>
            <a:off x="4942284" y="5349795"/>
            <a:ext cx="294332" cy="19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1CE62A4C-20EF-4D0E-ADD1-38AB4EC45B1A}"/>
              </a:ext>
            </a:extLst>
          </p:cNvPr>
          <p:cNvSpPr/>
          <p:nvPr/>
        </p:nvSpPr>
        <p:spPr>
          <a:xfrm rot="10800000">
            <a:off x="3142085" y="5349795"/>
            <a:ext cx="294332" cy="19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A63F125-26C5-4435-B144-F1E0ACB59281}"/>
              </a:ext>
            </a:extLst>
          </p:cNvPr>
          <p:cNvSpPr/>
          <p:nvPr/>
        </p:nvSpPr>
        <p:spPr>
          <a:xfrm>
            <a:off x="8326660" y="4286616"/>
            <a:ext cx="294332" cy="19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269C1BF0-9FD5-42B3-ACC1-10DFE6B42E2A}"/>
              </a:ext>
            </a:extLst>
          </p:cNvPr>
          <p:cNvSpPr/>
          <p:nvPr/>
        </p:nvSpPr>
        <p:spPr>
          <a:xfrm rot="10800000">
            <a:off x="9190756" y="4286616"/>
            <a:ext cx="294332" cy="19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7FA7D058-9EBC-4B74-95ED-17D7CD8B825C}"/>
              </a:ext>
            </a:extLst>
          </p:cNvPr>
          <p:cNvSpPr/>
          <p:nvPr/>
        </p:nvSpPr>
        <p:spPr>
          <a:xfrm>
            <a:off x="9938233" y="4286616"/>
            <a:ext cx="294332" cy="19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87DC6977-6665-470C-9E7C-162315D2A408}"/>
              </a:ext>
            </a:extLst>
          </p:cNvPr>
          <p:cNvSpPr/>
          <p:nvPr/>
        </p:nvSpPr>
        <p:spPr>
          <a:xfrm rot="10800000">
            <a:off x="10802329" y="4286616"/>
            <a:ext cx="294332" cy="19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F526DAD-51D1-4666-9179-B93CDBC3D397}"/>
              </a:ext>
            </a:extLst>
          </p:cNvPr>
          <p:cNvSpPr txBox="1">
            <a:spLocks/>
          </p:cNvSpPr>
          <p:nvPr/>
        </p:nvSpPr>
        <p:spPr>
          <a:xfrm>
            <a:off x="1593436" y="6040444"/>
            <a:ext cx="9973584" cy="62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N0 == Densidad Espectral de Potencia de Ruido</a:t>
            </a:r>
          </a:p>
        </p:txBody>
      </p:sp>
    </p:spTree>
    <p:extLst>
      <p:ext uri="{BB962C8B-B14F-4D97-AF65-F5344CB8AC3E}">
        <p14:creationId xmlns:p14="http://schemas.microsoft.com/office/powerpoint/2010/main" val="283308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5355F-4998-44F5-AE19-5B6686B5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del canal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5F9C14-ABB8-42DF-9F16-434FBA596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32656"/>
          </a:xfrm>
        </p:spPr>
        <p:txBody>
          <a:bodyPr/>
          <a:lstStyle/>
          <a:p>
            <a:r>
              <a:rPr lang="es-ES" dirty="0"/>
              <a:t>Eb/N0 mide SNR</a:t>
            </a:r>
          </a:p>
        </p:txBody>
      </p:sp>
      <p:sp>
        <p:nvSpPr>
          <p:cNvPr id="14" name="Marcador de contenido 3">
            <a:extLst>
              <a:ext uri="{FF2B5EF4-FFF2-40B4-BE49-F238E27FC236}">
                <a16:creationId xmlns:a16="http://schemas.microsoft.com/office/drawing/2014/main" id="{58DE8FA2-D410-4763-9CA8-6233397EE14A}"/>
              </a:ext>
            </a:extLst>
          </p:cNvPr>
          <p:cNvSpPr txBox="1">
            <a:spLocks/>
          </p:cNvSpPr>
          <p:nvPr/>
        </p:nvSpPr>
        <p:spPr>
          <a:xfrm>
            <a:off x="3430116" y="3429000"/>
            <a:ext cx="6866001" cy="1239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4800" dirty="0"/>
              <a:t>SNR = RUIDO vs SEÑAL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CA90F89A-E656-4639-8C4F-4959CC605853}"/>
              </a:ext>
            </a:extLst>
          </p:cNvPr>
          <p:cNvSpPr/>
          <p:nvPr/>
        </p:nvSpPr>
        <p:spPr>
          <a:xfrm>
            <a:off x="2566020" y="3140969"/>
            <a:ext cx="648072" cy="15841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230016BC-E396-4894-AC96-D641943CBF84}"/>
              </a:ext>
            </a:extLst>
          </p:cNvPr>
          <p:cNvSpPr/>
          <p:nvPr/>
        </p:nvSpPr>
        <p:spPr>
          <a:xfrm rot="10800000">
            <a:off x="10188105" y="2924944"/>
            <a:ext cx="648072" cy="1584176"/>
          </a:xfrm>
          <a:prstGeom prst="downArrow">
            <a:avLst/>
          </a:prstGeom>
          <a:solidFill>
            <a:srgbClr val="FF2D6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799E615-3148-4ECA-9B4F-3518BB893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r="29323" b="61582"/>
          <a:stretch/>
        </p:blipFill>
        <p:spPr>
          <a:xfrm>
            <a:off x="3397976" y="4530327"/>
            <a:ext cx="6606244" cy="219132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B421A84-BCF3-43D0-9EF7-D9050430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r="66471" b="89918"/>
          <a:stretch/>
        </p:blipFill>
        <p:spPr>
          <a:xfrm>
            <a:off x="4294212" y="6214752"/>
            <a:ext cx="671828" cy="57507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889FF5C-B53A-4A3A-A5D7-A508563FB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3" r="66471" b="89918"/>
          <a:stretch/>
        </p:blipFill>
        <p:spPr>
          <a:xfrm>
            <a:off x="8470676" y="6214752"/>
            <a:ext cx="671828" cy="575073"/>
          </a:xfrm>
          <a:prstGeom prst="rect">
            <a:avLst/>
          </a:prstGeom>
        </p:spPr>
      </p:pic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64F9AC8A-BDA2-4F1D-BC34-54A3A307D474}"/>
              </a:ext>
            </a:extLst>
          </p:cNvPr>
          <p:cNvSpPr/>
          <p:nvPr/>
        </p:nvSpPr>
        <p:spPr>
          <a:xfrm>
            <a:off x="6238428" y="4916714"/>
            <a:ext cx="294332" cy="19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264B1DFE-68EF-4635-AF07-675BC0F0283C}"/>
              </a:ext>
            </a:extLst>
          </p:cNvPr>
          <p:cNvSpPr/>
          <p:nvPr/>
        </p:nvSpPr>
        <p:spPr>
          <a:xfrm rot="10800000">
            <a:off x="4438229" y="4916714"/>
            <a:ext cx="294332" cy="19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0D52550D-506B-4BCA-907D-C788B6F269F9}"/>
              </a:ext>
            </a:extLst>
          </p:cNvPr>
          <p:cNvSpPr/>
          <p:nvPr/>
        </p:nvSpPr>
        <p:spPr>
          <a:xfrm>
            <a:off x="8686700" y="4916714"/>
            <a:ext cx="294332" cy="19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BC8B4E0C-0C89-4959-9904-A0727B7A03A9}"/>
              </a:ext>
            </a:extLst>
          </p:cNvPr>
          <p:cNvSpPr/>
          <p:nvPr/>
        </p:nvSpPr>
        <p:spPr>
          <a:xfrm rot="10800000">
            <a:off x="6886501" y="4916714"/>
            <a:ext cx="294332" cy="19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BBB9C3B-15C3-412F-9275-BFBEB8E63430}"/>
              </a:ext>
            </a:extLst>
          </p:cNvPr>
          <p:cNvSpPr/>
          <p:nvPr/>
        </p:nvSpPr>
        <p:spPr>
          <a:xfrm>
            <a:off x="5950396" y="5770162"/>
            <a:ext cx="1505869" cy="4445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602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5AC0B2-DFCC-4C9D-A36D-FB23FB55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1052736"/>
            <a:ext cx="8283272" cy="2654064"/>
          </a:xfrm>
        </p:spPr>
        <p:txBody>
          <a:bodyPr/>
          <a:lstStyle/>
          <a:p>
            <a:r>
              <a:rPr lang="es-ES" dirty="0"/>
              <a:t>RETI</a:t>
            </a:r>
          </a:p>
        </p:txBody>
      </p:sp>
    </p:spTree>
    <p:extLst>
      <p:ext uri="{BB962C8B-B14F-4D97-AF65-F5344CB8AC3E}">
        <p14:creationId xmlns:p14="http://schemas.microsoft.com/office/powerpoint/2010/main" val="210913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10B8B-F152-45F8-8922-4CD2A3F5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 4-PAM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A66BED-FC0D-4A88-AAB7-A5AA10EC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2780928"/>
            <a:ext cx="10513168" cy="195459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FFAB6C5-7144-4D4E-B6B9-114A96D06309}"/>
              </a:ext>
            </a:extLst>
          </p:cNvPr>
          <p:cNvSpPr/>
          <p:nvPr/>
        </p:nvSpPr>
        <p:spPr>
          <a:xfrm>
            <a:off x="3574132" y="3861048"/>
            <a:ext cx="1440160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7E05790-97B4-4D37-8FB6-5510304C96E6}"/>
              </a:ext>
            </a:extLst>
          </p:cNvPr>
          <p:cNvSpPr/>
          <p:nvPr/>
        </p:nvSpPr>
        <p:spPr>
          <a:xfrm>
            <a:off x="5806380" y="3861048"/>
            <a:ext cx="1440160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E5F5F23-2219-4BAA-A090-885916FD85A6}"/>
              </a:ext>
            </a:extLst>
          </p:cNvPr>
          <p:cNvSpPr/>
          <p:nvPr/>
        </p:nvSpPr>
        <p:spPr>
          <a:xfrm>
            <a:off x="8110636" y="3861048"/>
            <a:ext cx="1440160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195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10B8B-F152-45F8-8922-4CD2A3F5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 QPSK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E14A4D-2AF1-4116-BFC2-7E04F8BE3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1556792"/>
            <a:ext cx="10556771" cy="47525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A2942EE-E072-4A1A-BC26-55BC0FA8D4F5}"/>
              </a:ext>
            </a:extLst>
          </p:cNvPr>
          <p:cNvSpPr/>
          <p:nvPr/>
        </p:nvSpPr>
        <p:spPr>
          <a:xfrm rot="20969634">
            <a:off x="5084627" y="3266836"/>
            <a:ext cx="1440160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44A57D1-258F-4DB8-8EAD-893EF794CBAE}"/>
              </a:ext>
            </a:extLst>
          </p:cNvPr>
          <p:cNvSpPr/>
          <p:nvPr/>
        </p:nvSpPr>
        <p:spPr>
          <a:xfrm rot="20969634">
            <a:off x="6429457" y="4223793"/>
            <a:ext cx="1440160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E75E9A1-24DE-45E4-A869-A1F01CDC4760}"/>
              </a:ext>
            </a:extLst>
          </p:cNvPr>
          <p:cNvSpPr/>
          <p:nvPr/>
        </p:nvSpPr>
        <p:spPr>
          <a:xfrm rot="2137778">
            <a:off x="7032683" y="3514540"/>
            <a:ext cx="1440160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1E29F5D-6B82-433E-A3D1-E41619FB5F37}"/>
              </a:ext>
            </a:extLst>
          </p:cNvPr>
          <p:cNvSpPr/>
          <p:nvPr/>
        </p:nvSpPr>
        <p:spPr>
          <a:xfrm rot="2137778">
            <a:off x="4412408" y="4009124"/>
            <a:ext cx="1440160" cy="6480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991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F1B07CD-4ED5-49E9-A204-859BE331613C}"/>
              </a:ext>
            </a:extLst>
          </p:cNvPr>
          <p:cNvSpPr txBox="1">
            <a:spLocks/>
          </p:cNvSpPr>
          <p:nvPr/>
        </p:nvSpPr>
        <p:spPr>
          <a:xfrm>
            <a:off x="1011114" y="3002068"/>
            <a:ext cx="11161240" cy="853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ERROR DE SÍMBOLO VS ERROR DE BIT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2EDA041-BF02-47D7-81A7-B72AC7119CF9}"/>
              </a:ext>
            </a:extLst>
          </p:cNvPr>
          <p:cNvSpPr txBox="1">
            <a:spLocks/>
          </p:cNvSpPr>
          <p:nvPr/>
        </p:nvSpPr>
        <p:spPr>
          <a:xfrm>
            <a:off x="4942284" y="4149080"/>
            <a:ext cx="3528392" cy="1416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dirty="0"/>
              <a:t>1 </a:t>
            </a:r>
            <a:r>
              <a:rPr lang="es-ES" sz="3200" dirty="0" err="1"/>
              <a:t>simb</a:t>
            </a:r>
            <a:r>
              <a:rPr lang="es-ES" sz="3200" dirty="0"/>
              <a:t> == k bits</a:t>
            </a:r>
          </a:p>
        </p:txBody>
      </p:sp>
    </p:spTree>
    <p:extLst>
      <p:ext uri="{BB962C8B-B14F-4D97-AF65-F5344CB8AC3E}">
        <p14:creationId xmlns:p14="http://schemas.microsoft.com/office/powerpoint/2010/main" val="170465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69719C-6736-4DC7-B991-947A4371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PROBABILIDAD DE ERROR Y GRAY MAPPING</a:t>
            </a:r>
          </a:p>
        </p:txBody>
      </p:sp>
    </p:spTree>
    <p:extLst>
      <p:ext uri="{BB962C8B-B14F-4D97-AF65-F5344CB8AC3E}">
        <p14:creationId xmlns:p14="http://schemas.microsoft.com/office/powerpoint/2010/main" val="148960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2C402-1796-4A7C-B307-53A4AA2C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 para Ordenamiento Natural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4DBA86-0B01-4FDD-9ABC-188BB540E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32" y="1417637"/>
            <a:ext cx="5437008" cy="5440363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CC253C0-8018-4737-99D3-2D13411665C8}"/>
              </a:ext>
            </a:extLst>
          </p:cNvPr>
          <p:cNvCxnSpPr/>
          <p:nvPr/>
        </p:nvCxnSpPr>
        <p:spPr>
          <a:xfrm flipH="1" flipV="1">
            <a:off x="7174532" y="2636912"/>
            <a:ext cx="792088" cy="7920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B216CEB-8C35-4F5B-AE2A-810FF0EF7317}"/>
              </a:ext>
            </a:extLst>
          </p:cNvPr>
          <p:cNvCxnSpPr>
            <a:cxnSpLocks/>
          </p:cNvCxnSpPr>
          <p:nvPr/>
        </p:nvCxnSpPr>
        <p:spPr>
          <a:xfrm>
            <a:off x="4942284" y="4941168"/>
            <a:ext cx="720080" cy="7920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9D32A87-7A25-469C-A25F-D03462ECF59E}"/>
              </a:ext>
            </a:extLst>
          </p:cNvPr>
          <p:cNvCxnSpPr>
            <a:cxnSpLocks/>
          </p:cNvCxnSpPr>
          <p:nvPr/>
        </p:nvCxnSpPr>
        <p:spPr>
          <a:xfrm flipH="1">
            <a:off x="4891558" y="2636912"/>
            <a:ext cx="770806" cy="7857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0F9A731-246A-4F06-88D5-21DCE2401096}"/>
              </a:ext>
            </a:extLst>
          </p:cNvPr>
          <p:cNvCxnSpPr>
            <a:cxnSpLocks/>
          </p:cNvCxnSpPr>
          <p:nvPr/>
        </p:nvCxnSpPr>
        <p:spPr>
          <a:xfrm flipV="1">
            <a:off x="7276154" y="4941168"/>
            <a:ext cx="762474" cy="7920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7A1574B-D7D8-4901-81F8-930F7FC4648C}"/>
              </a:ext>
            </a:extLst>
          </p:cNvPr>
          <p:cNvSpPr txBox="1"/>
          <p:nvPr/>
        </p:nvSpPr>
        <p:spPr>
          <a:xfrm>
            <a:off x="7729399" y="2533071"/>
            <a:ext cx="38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5934D8-4B20-4E0E-A889-F6A991A47E2C}"/>
              </a:ext>
            </a:extLst>
          </p:cNvPr>
          <p:cNvSpPr txBox="1"/>
          <p:nvPr/>
        </p:nvSpPr>
        <p:spPr>
          <a:xfrm>
            <a:off x="4751665" y="2533071"/>
            <a:ext cx="38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B175EB2-C581-456E-92E0-CB5BA7B16791}"/>
              </a:ext>
            </a:extLst>
          </p:cNvPr>
          <p:cNvSpPr txBox="1"/>
          <p:nvPr/>
        </p:nvSpPr>
        <p:spPr>
          <a:xfrm>
            <a:off x="4751665" y="5199026"/>
            <a:ext cx="38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1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F881ED1-F8CC-4CCE-BA5E-9FC34DDA82A8}"/>
              </a:ext>
            </a:extLst>
          </p:cNvPr>
          <p:cNvSpPr txBox="1"/>
          <p:nvPr/>
        </p:nvSpPr>
        <p:spPr>
          <a:xfrm>
            <a:off x="7729399" y="5199027"/>
            <a:ext cx="38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942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5463F-9178-4DB6-A263-9B2E38E6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Código de Gray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1242D2-D7BF-4122-92B1-BB2B79AD9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52" y="1297562"/>
            <a:ext cx="6950547" cy="55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AC91CEC-0D14-49DF-9EF4-2A6BE1C5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32" y="1412776"/>
            <a:ext cx="5437008" cy="544036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096AF90-40E3-4CB4-B705-C5709235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655" y="1410855"/>
            <a:ext cx="4439390" cy="19985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22C402-1796-4A7C-B307-53A4AA2C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 para Ordenamiento de Gray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CC253C0-8018-4737-99D3-2D13411665C8}"/>
              </a:ext>
            </a:extLst>
          </p:cNvPr>
          <p:cNvCxnSpPr/>
          <p:nvPr/>
        </p:nvCxnSpPr>
        <p:spPr>
          <a:xfrm flipH="1" flipV="1">
            <a:off x="7174532" y="2636912"/>
            <a:ext cx="792088" cy="7920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B216CEB-8C35-4F5B-AE2A-810FF0EF7317}"/>
              </a:ext>
            </a:extLst>
          </p:cNvPr>
          <p:cNvCxnSpPr>
            <a:cxnSpLocks/>
          </p:cNvCxnSpPr>
          <p:nvPr/>
        </p:nvCxnSpPr>
        <p:spPr>
          <a:xfrm>
            <a:off x="4942284" y="4941168"/>
            <a:ext cx="720080" cy="7920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9D32A87-7A25-469C-A25F-D03462ECF59E}"/>
              </a:ext>
            </a:extLst>
          </p:cNvPr>
          <p:cNvCxnSpPr>
            <a:cxnSpLocks/>
          </p:cNvCxnSpPr>
          <p:nvPr/>
        </p:nvCxnSpPr>
        <p:spPr>
          <a:xfrm flipH="1">
            <a:off x="4891558" y="2636912"/>
            <a:ext cx="770806" cy="7857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0F9A731-246A-4F06-88D5-21DCE2401096}"/>
              </a:ext>
            </a:extLst>
          </p:cNvPr>
          <p:cNvCxnSpPr>
            <a:cxnSpLocks/>
          </p:cNvCxnSpPr>
          <p:nvPr/>
        </p:nvCxnSpPr>
        <p:spPr>
          <a:xfrm flipV="1">
            <a:off x="7276154" y="4941168"/>
            <a:ext cx="762474" cy="7920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7A1574B-D7D8-4901-81F8-930F7FC4648C}"/>
              </a:ext>
            </a:extLst>
          </p:cNvPr>
          <p:cNvSpPr txBox="1"/>
          <p:nvPr/>
        </p:nvSpPr>
        <p:spPr>
          <a:xfrm>
            <a:off x="7729399" y="2533071"/>
            <a:ext cx="38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5934D8-4B20-4E0E-A889-F6A991A47E2C}"/>
              </a:ext>
            </a:extLst>
          </p:cNvPr>
          <p:cNvSpPr txBox="1"/>
          <p:nvPr/>
        </p:nvSpPr>
        <p:spPr>
          <a:xfrm>
            <a:off x="4751665" y="2533071"/>
            <a:ext cx="38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B175EB2-C581-456E-92E0-CB5BA7B16791}"/>
              </a:ext>
            </a:extLst>
          </p:cNvPr>
          <p:cNvSpPr txBox="1"/>
          <p:nvPr/>
        </p:nvSpPr>
        <p:spPr>
          <a:xfrm>
            <a:off x="4751665" y="5199026"/>
            <a:ext cx="38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1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F881ED1-F8CC-4CCE-BA5E-9FC34DDA82A8}"/>
              </a:ext>
            </a:extLst>
          </p:cNvPr>
          <p:cNvSpPr txBox="1"/>
          <p:nvPr/>
        </p:nvSpPr>
        <p:spPr>
          <a:xfrm>
            <a:off x="7729399" y="5199027"/>
            <a:ext cx="38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4C0B91-F76D-44F8-9F67-61CBF57A0117}"/>
              </a:ext>
            </a:extLst>
          </p:cNvPr>
          <p:cNvSpPr txBox="1"/>
          <p:nvPr/>
        </p:nvSpPr>
        <p:spPr>
          <a:xfrm>
            <a:off x="8686700" y="5870856"/>
            <a:ext cx="396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Pb = Pe / k</a:t>
            </a:r>
          </a:p>
        </p:txBody>
      </p:sp>
    </p:spTree>
    <p:extLst>
      <p:ext uri="{BB962C8B-B14F-4D97-AF65-F5344CB8AC3E}">
        <p14:creationId xmlns:p14="http://schemas.microsoft.com/office/powerpoint/2010/main" val="388274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5AC0B2-DFCC-4C9D-A36D-FB23FB55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1052736"/>
            <a:ext cx="8283272" cy="2654064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2025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5AC0B2-DFCC-4C9D-A36D-FB23FB55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3" y="620688"/>
            <a:ext cx="12071077" cy="4094224"/>
          </a:xfrm>
        </p:spPr>
        <p:txBody>
          <a:bodyPr>
            <a:normAutofit fontScale="90000"/>
          </a:bodyPr>
          <a:lstStyle/>
          <a:p>
            <a:r>
              <a:rPr lang="es-ES" sz="19900" dirty="0"/>
              <a:t>INTERLUDE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40686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VÍDEO SC :: 2019~20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Alonso Rodríguez Iglesias</a:t>
            </a:r>
          </a:p>
        </p:txBody>
      </p:sp>
    </p:spTree>
    <p:extLst>
      <p:ext uri="{BB962C8B-B14F-4D97-AF65-F5344CB8AC3E}">
        <p14:creationId xmlns:p14="http://schemas.microsoft.com/office/powerpoint/2010/main" val="59187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69719C-6736-4DC7-B991-947A4371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1600201"/>
            <a:ext cx="9536359" cy="2654064"/>
          </a:xfrm>
        </p:spPr>
        <p:txBody>
          <a:bodyPr/>
          <a:lstStyle/>
          <a:p>
            <a:r>
              <a:rPr lang="es-ES" dirty="0"/>
              <a:t>RETARDOS DE  PROPAGACIÓN EN REDES LAN</a:t>
            </a:r>
          </a:p>
        </p:txBody>
      </p:sp>
    </p:spTree>
    <p:extLst>
      <p:ext uri="{BB962C8B-B14F-4D97-AF65-F5344CB8AC3E}">
        <p14:creationId xmlns:p14="http://schemas.microsoft.com/office/powerpoint/2010/main" val="24630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Tiempos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001C4F-8489-429F-9DB7-7553DBE9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1628800"/>
            <a:ext cx="8427791" cy="487997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C1E9450-DB0F-4700-8034-C96E60D4E3A1}"/>
              </a:ext>
            </a:extLst>
          </p:cNvPr>
          <p:cNvSpPr/>
          <p:nvPr/>
        </p:nvSpPr>
        <p:spPr>
          <a:xfrm>
            <a:off x="4798268" y="3212976"/>
            <a:ext cx="864096" cy="7920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64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C06E-C2AA-472D-9481-F06B6162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&lt;1m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1E0B93-4EA2-47FA-98E4-ACDB5B9B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9" y="1520205"/>
            <a:ext cx="2232248" cy="48591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8BF707E-8B9B-4E31-8A04-7E05C371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1520205"/>
            <a:ext cx="6646419" cy="48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3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C06E-C2AA-472D-9481-F06B6162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Velocidad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78B9A8E-CA00-4B5B-AFD5-575E6927F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600200"/>
            <a:ext cx="9973584" cy="4572000"/>
          </a:xfrm>
        </p:spPr>
        <p:txBody>
          <a:bodyPr/>
          <a:lstStyle/>
          <a:p>
            <a:r>
              <a:rPr lang="es-ES" dirty="0"/>
              <a:t>Velocidad de propagación: 2x10</a:t>
            </a:r>
            <a:r>
              <a:rPr lang="es-ES" baseline="30000" dirty="0"/>
              <a:t>8 </a:t>
            </a:r>
            <a:r>
              <a:rPr lang="es-ES" dirty="0"/>
              <a:t>m/s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Retardo de propagación en UTP o coaxial: 0.556 µs/100m</a:t>
            </a:r>
          </a:p>
          <a:p>
            <a:r>
              <a:rPr lang="es-ES" dirty="0"/>
              <a:t>Retardo de propagación en fibra óptica: 0.5 µs/100m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Retardo Repetidor/Hub Ethernet: 2 µs</a:t>
            </a:r>
          </a:p>
          <a:p>
            <a:r>
              <a:rPr lang="es-ES" dirty="0"/>
              <a:t>Retardo Switch/Bridge Ethernet: 1.2 µs</a:t>
            </a:r>
          </a:p>
          <a:p>
            <a:r>
              <a:rPr lang="es-ES" dirty="0"/>
              <a:t>Retardo Tarjeta de Red Ethernet: 1 µs</a:t>
            </a:r>
          </a:p>
        </p:txBody>
      </p:sp>
    </p:spTree>
    <p:extLst>
      <p:ext uri="{BB962C8B-B14F-4D97-AF65-F5344CB8AC3E}">
        <p14:creationId xmlns:p14="http://schemas.microsoft.com/office/powerpoint/2010/main" val="21591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Objetivo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746279-9842-4E38-8BF3-2E73DEE2A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23" y="2708920"/>
            <a:ext cx="957182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19D1F-94AF-4BD4-AF36-DAC882E2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Routers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B62114-7021-4216-B5AA-0E13A3D6A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7" y="1600200"/>
            <a:ext cx="3276840" cy="1540768"/>
          </a:xfrm>
        </p:spPr>
        <p:txBody>
          <a:bodyPr/>
          <a:lstStyle/>
          <a:p>
            <a:r>
              <a:rPr lang="es-ES" dirty="0"/>
              <a:t>Retardo de cola</a:t>
            </a:r>
          </a:p>
          <a:p>
            <a:pPr lvl="1"/>
            <a:r>
              <a:rPr lang="es-ES" dirty="0"/>
              <a:t>De entrada</a:t>
            </a:r>
          </a:p>
          <a:p>
            <a:pPr lvl="1"/>
            <a:r>
              <a:rPr lang="es-ES" dirty="0"/>
              <a:t>De salida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D60D67-EE02-4828-9DDA-B4825567D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06" b="14666"/>
          <a:stretch/>
        </p:blipFill>
        <p:spPr>
          <a:xfrm>
            <a:off x="5276207" y="4317075"/>
            <a:ext cx="3617640" cy="25803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1345CD-5B7C-4F64-B305-4ADDDA18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203" y="5229221"/>
            <a:ext cx="2482390" cy="6989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C423C05-A435-49B8-B6FC-F1CFC658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73" y="5229221"/>
            <a:ext cx="2482390" cy="6989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4C3140C-3777-4986-A3B7-B15BE72CD4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0" t="25483" r="18101" b="25168"/>
          <a:stretch/>
        </p:blipFill>
        <p:spPr>
          <a:xfrm rot="978551">
            <a:off x="1519153" y="4377981"/>
            <a:ext cx="1142912" cy="88060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8F7635-1A73-4C01-8605-CC5901100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0" t="25483" r="18101" b="25168"/>
          <a:stretch/>
        </p:blipFill>
        <p:spPr>
          <a:xfrm rot="20937161">
            <a:off x="1264785" y="5545762"/>
            <a:ext cx="759044" cy="58483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0A1C56D-2CE6-4922-9927-DA6A540C48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0" t="25483" r="18101" b="25168"/>
          <a:stretch/>
        </p:blipFill>
        <p:spPr>
          <a:xfrm rot="526636">
            <a:off x="2325269" y="6070645"/>
            <a:ext cx="703584" cy="54210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7D13307-2409-43AC-8909-781E5F9E7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0" t="25483" r="18101" b="25168"/>
          <a:stretch/>
        </p:blipFill>
        <p:spPr>
          <a:xfrm>
            <a:off x="4956453" y="5385004"/>
            <a:ext cx="544076" cy="419207"/>
          </a:xfrm>
          <a:prstGeom prst="rect">
            <a:avLst/>
          </a:prstGeom>
        </p:spPr>
      </p:pic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B9467063-F729-4E87-A8D1-D989A3535601}"/>
              </a:ext>
            </a:extLst>
          </p:cNvPr>
          <p:cNvCxnSpPr>
            <a:stCxn id="10" idx="3"/>
            <a:endCxn id="7" idx="1"/>
          </p:cNvCxnSpPr>
          <p:nvPr/>
        </p:nvCxnSpPr>
        <p:spPr>
          <a:xfrm>
            <a:off x="2639070" y="4978760"/>
            <a:ext cx="455133" cy="599936"/>
          </a:xfrm>
          <a:prstGeom prst="curved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538C6E69-1810-40ED-B740-19B30F391F7B}"/>
              </a:ext>
            </a:extLst>
          </p:cNvPr>
          <p:cNvCxnSpPr>
            <a:stCxn id="11" idx="3"/>
            <a:endCxn id="7" idx="1"/>
          </p:cNvCxnSpPr>
          <p:nvPr/>
        </p:nvCxnSpPr>
        <p:spPr>
          <a:xfrm flipV="1">
            <a:off x="2016796" y="5578696"/>
            <a:ext cx="1077407" cy="186761"/>
          </a:xfrm>
          <a:prstGeom prst="curved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1FBDF43B-D023-44EF-AA3D-CBC612D973FB}"/>
              </a:ext>
            </a:extLst>
          </p:cNvPr>
          <p:cNvCxnSpPr>
            <a:stCxn id="12" idx="0"/>
            <a:endCxn id="7" idx="1"/>
          </p:cNvCxnSpPr>
          <p:nvPr/>
        </p:nvCxnSpPr>
        <p:spPr>
          <a:xfrm rot="5400000" flipH="1" flipV="1">
            <a:off x="2658751" y="5638368"/>
            <a:ext cx="495123" cy="375781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1AC477DA-B75B-4330-873D-A25FDE91617A}"/>
              </a:ext>
            </a:extLst>
          </p:cNvPr>
          <p:cNvSpPr txBox="1">
            <a:spLocks/>
          </p:cNvSpPr>
          <p:nvPr/>
        </p:nvSpPr>
        <p:spPr>
          <a:xfrm>
            <a:off x="1593436" y="3129599"/>
            <a:ext cx="4970290" cy="1912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Retardo de procesamiento</a:t>
            </a:r>
          </a:p>
          <a:p>
            <a:pPr lvl="1"/>
            <a:r>
              <a:rPr lang="es-ES" dirty="0"/>
              <a:t>cte. ~µs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9F2AAE0-CAF4-47C3-8397-CC2A0513B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402" y="4373440"/>
            <a:ext cx="2023128" cy="20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C06E-C2AA-472D-9481-F06B6162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caso particular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445945-9559-4BCA-9EDD-B14ADBEE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05" y="1700808"/>
            <a:ext cx="9544687" cy="1987180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9404072-F1ED-4B9A-BEBE-6FB31D2D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004" y="4077072"/>
            <a:ext cx="8596887" cy="504056"/>
          </a:xfrm>
        </p:spPr>
        <p:txBody>
          <a:bodyPr/>
          <a:lstStyle/>
          <a:p>
            <a:r>
              <a:rPr lang="es-ES" dirty="0"/>
              <a:t>Tarjeta de Red Ethernet PC = 1µs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DF0F8A-B200-4884-98B7-021A8031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00116" flipH="1">
            <a:off x="2729074" y="2000485"/>
            <a:ext cx="2165937" cy="1560886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A100F282-ACDD-4A57-8C36-3BB51177D895}"/>
              </a:ext>
            </a:extLst>
          </p:cNvPr>
          <p:cNvSpPr txBox="1">
            <a:spLocks/>
          </p:cNvSpPr>
          <p:nvPr/>
        </p:nvSpPr>
        <p:spPr>
          <a:xfrm>
            <a:off x="1818003" y="4509120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1.5m de cable UTP = 1.5 x 0.556µs/100m = 0.00834µs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EE4357E-1D02-4ECD-BEA7-A57C11445022}"/>
              </a:ext>
            </a:extLst>
          </p:cNvPr>
          <p:cNvSpPr txBox="1">
            <a:spLocks/>
          </p:cNvSpPr>
          <p:nvPr/>
        </p:nvSpPr>
        <p:spPr>
          <a:xfrm>
            <a:off x="1818004" y="4941168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Switch Ethernet = 1,2µs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7E10875-4028-4DEE-A89A-76064F52E951}"/>
              </a:ext>
            </a:extLst>
          </p:cNvPr>
          <p:cNvSpPr txBox="1">
            <a:spLocks/>
          </p:cNvSpPr>
          <p:nvPr/>
        </p:nvSpPr>
        <p:spPr>
          <a:xfrm>
            <a:off x="1814529" y="5373216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25m de cable UTP = 25 x 0.556µs/100m = 0.139µs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3CF94A3-82DA-426D-8BE4-6244C7AC8F0A}"/>
              </a:ext>
            </a:extLst>
          </p:cNvPr>
          <p:cNvSpPr txBox="1">
            <a:spLocks/>
          </p:cNvSpPr>
          <p:nvPr/>
        </p:nvSpPr>
        <p:spPr>
          <a:xfrm>
            <a:off x="1811054" y="5805264"/>
            <a:ext cx="8596887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Tarjeta de Red Ethernet Router = 1µs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ACA25D8-A887-4F24-96BA-16BCABA2CE0F}"/>
              </a:ext>
            </a:extLst>
          </p:cNvPr>
          <p:cNvSpPr/>
          <p:nvPr/>
        </p:nvSpPr>
        <p:spPr>
          <a:xfrm>
            <a:off x="4510236" y="2838047"/>
            <a:ext cx="129584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6A68C4E-40E7-4608-9A2D-2AA817062F31}"/>
              </a:ext>
            </a:extLst>
          </p:cNvPr>
          <p:cNvSpPr/>
          <p:nvPr/>
        </p:nvSpPr>
        <p:spPr>
          <a:xfrm>
            <a:off x="7573258" y="2838047"/>
            <a:ext cx="176151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085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  <p:bldP spid="10" grpId="0" build="p"/>
      <p:bldP spid="11" grpId="0" build="p"/>
      <p:bldP spid="12" grpId="0" build="p"/>
      <p:bldP spid="8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57F8E16-C85B-4CFA-A580-B1204F5D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083" y="900660"/>
            <a:ext cx="2473002" cy="17730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319D1F-94AF-4BD4-AF36-DAC882E2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Routers</a:t>
            </a:r>
            <a:r>
              <a:rPr lang="es-ES" dirty="0"/>
              <a:t>: 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B62114-7021-4216-B5AA-0E13A3D6A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600200"/>
            <a:ext cx="4861015" cy="1540768"/>
          </a:xfrm>
        </p:spPr>
        <p:txBody>
          <a:bodyPr/>
          <a:lstStyle/>
          <a:p>
            <a:r>
              <a:rPr lang="es-ES" dirty="0"/>
              <a:t>Retardo de cola</a:t>
            </a:r>
          </a:p>
          <a:p>
            <a:r>
              <a:rPr lang="es-ES" dirty="0"/>
              <a:t>Retardo de procesamiento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D60D67-EE02-4828-9DDA-B4825567D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06" b="14666"/>
          <a:stretch/>
        </p:blipFill>
        <p:spPr>
          <a:xfrm>
            <a:off x="2215123" y="4291669"/>
            <a:ext cx="3617640" cy="2580395"/>
          </a:xfrm>
          <a:prstGeom prst="rect">
            <a:avLst/>
          </a:prstGeom>
        </p:spPr>
      </p:pic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1AC477DA-B75B-4330-873D-A25FDE91617A}"/>
              </a:ext>
            </a:extLst>
          </p:cNvPr>
          <p:cNvSpPr txBox="1">
            <a:spLocks/>
          </p:cNvSpPr>
          <p:nvPr/>
        </p:nvSpPr>
        <p:spPr>
          <a:xfrm>
            <a:off x="1593436" y="2977223"/>
            <a:ext cx="8245392" cy="2192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Retardo de transmisión</a:t>
            </a:r>
          </a:p>
          <a:p>
            <a:pPr marL="365760" lvl="1" indent="0">
              <a:buNone/>
            </a:pPr>
            <a:r>
              <a:rPr lang="es-ES" dirty="0"/>
              <a:t>~ms</a:t>
            </a:r>
          </a:p>
          <a:p>
            <a:endParaRPr lang="es-ES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353012BB-8350-4CA0-BCC5-16D09D01A807}"/>
              </a:ext>
            </a:extLst>
          </p:cNvPr>
          <p:cNvSpPr txBox="1">
            <a:spLocks/>
          </p:cNvSpPr>
          <p:nvPr/>
        </p:nvSpPr>
        <p:spPr>
          <a:xfrm>
            <a:off x="8655846" y="1132377"/>
            <a:ext cx="4536504" cy="749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84 bytes = 672 bit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0DBAE65E-D724-4F45-863F-56F2850DAD30}"/>
              </a:ext>
            </a:extLst>
          </p:cNvPr>
          <p:cNvSpPr txBox="1">
            <a:spLocks/>
          </p:cNvSpPr>
          <p:nvPr/>
        </p:nvSpPr>
        <p:spPr>
          <a:xfrm>
            <a:off x="8655846" y="1959076"/>
            <a:ext cx="4536504" cy="749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1 Gbps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BDD6C9-E918-4FFF-A89E-808123B0F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5" t="13242" r="7962" b="15030"/>
          <a:stretch/>
        </p:blipFill>
        <p:spPr>
          <a:xfrm>
            <a:off x="6710576" y="4126648"/>
            <a:ext cx="3991976" cy="2731352"/>
          </a:xfrm>
          <a:prstGeom prst="rect">
            <a:avLst/>
          </a:prstGeom>
        </p:spPr>
      </p:pic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C37140D7-36DE-4220-A4DD-590CA36D21B2}"/>
              </a:ext>
            </a:extLst>
          </p:cNvPr>
          <p:cNvSpPr txBox="1">
            <a:spLocks/>
          </p:cNvSpPr>
          <p:nvPr/>
        </p:nvSpPr>
        <p:spPr>
          <a:xfrm>
            <a:off x="8566445" y="2351982"/>
            <a:ext cx="4536504" cy="1365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---------------</a:t>
            </a:r>
          </a:p>
          <a:p>
            <a:pPr marL="0" indent="0">
              <a:buNone/>
            </a:pPr>
            <a:r>
              <a:rPr lang="es-ES" dirty="0"/>
              <a:t>6.7x10</a:t>
            </a:r>
            <a:r>
              <a:rPr lang="es-ES" baseline="30000" dirty="0"/>
              <a:t>-7 </a:t>
            </a:r>
            <a:r>
              <a:rPr lang="es-ES" dirty="0"/>
              <a:t>s = 0,67µs</a:t>
            </a:r>
          </a:p>
        </p:txBody>
      </p:sp>
    </p:spTree>
    <p:extLst>
      <p:ext uri="{BB962C8B-B14F-4D97-AF65-F5344CB8AC3E}">
        <p14:creationId xmlns:p14="http://schemas.microsoft.com/office/powerpoint/2010/main" val="9492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/>
      <p:bldP spid="20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C06E-C2AA-472D-9481-F06B6162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Recapitulando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445945-9559-4BCA-9EDD-B14ADBEE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05" y="1700808"/>
            <a:ext cx="9544687" cy="1987180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9404072-F1ED-4B9A-BEBE-6FB31D2D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004" y="4077072"/>
            <a:ext cx="8596887" cy="504056"/>
          </a:xfrm>
        </p:spPr>
        <p:txBody>
          <a:bodyPr/>
          <a:lstStyle/>
          <a:p>
            <a:r>
              <a:rPr lang="es-ES" dirty="0"/>
              <a:t>Tarjeta de Red Ethernet PC = 1µs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DF0F8A-B200-4884-98B7-021A8031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00116" flipH="1">
            <a:off x="2729074" y="2000485"/>
            <a:ext cx="2165937" cy="1560886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A100F282-ACDD-4A57-8C36-3BB51177D895}"/>
              </a:ext>
            </a:extLst>
          </p:cNvPr>
          <p:cNvSpPr txBox="1">
            <a:spLocks/>
          </p:cNvSpPr>
          <p:nvPr/>
        </p:nvSpPr>
        <p:spPr>
          <a:xfrm>
            <a:off x="1818003" y="4509120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1.5m de cable UTP = 1.5 x 0.556µs/100m = 0.00834µs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EE4357E-1D02-4ECD-BEA7-A57C11445022}"/>
              </a:ext>
            </a:extLst>
          </p:cNvPr>
          <p:cNvSpPr txBox="1">
            <a:spLocks/>
          </p:cNvSpPr>
          <p:nvPr/>
        </p:nvSpPr>
        <p:spPr>
          <a:xfrm>
            <a:off x="1818004" y="4941168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Switch Ethernet = 1,2µs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7E10875-4028-4DEE-A89A-76064F52E951}"/>
              </a:ext>
            </a:extLst>
          </p:cNvPr>
          <p:cNvSpPr txBox="1">
            <a:spLocks/>
          </p:cNvSpPr>
          <p:nvPr/>
        </p:nvSpPr>
        <p:spPr>
          <a:xfrm>
            <a:off x="1814529" y="5373216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25m de cable UTP = 25 x 0.556µs/100m = 0.139µs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3CF94A3-82DA-426D-8BE4-6244C7AC8F0A}"/>
              </a:ext>
            </a:extLst>
          </p:cNvPr>
          <p:cNvSpPr txBox="1">
            <a:spLocks/>
          </p:cNvSpPr>
          <p:nvPr/>
        </p:nvSpPr>
        <p:spPr>
          <a:xfrm>
            <a:off x="1811054" y="5805264"/>
            <a:ext cx="8596887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Tarjeta de Red Ethernet Router = 1µs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ACA25D8-A887-4F24-96BA-16BCABA2CE0F}"/>
              </a:ext>
            </a:extLst>
          </p:cNvPr>
          <p:cNvSpPr/>
          <p:nvPr/>
        </p:nvSpPr>
        <p:spPr>
          <a:xfrm>
            <a:off x="4510236" y="2838047"/>
            <a:ext cx="129584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6A68C4E-40E7-4608-9A2D-2AA817062F31}"/>
              </a:ext>
            </a:extLst>
          </p:cNvPr>
          <p:cNvSpPr/>
          <p:nvPr/>
        </p:nvSpPr>
        <p:spPr>
          <a:xfrm>
            <a:off x="7573258" y="2838047"/>
            <a:ext cx="176151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21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  <p:bldP spid="10" grpId="0" build="p"/>
      <p:bldP spid="11" grpId="0" build="p"/>
      <p:bldP spid="12" grpId="0" build="p"/>
      <p:bldP spid="8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1445945-9559-4BCA-9EDD-B14ADBEE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05" y="363972"/>
            <a:ext cx="9544687" cy="1987180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9404072-F1ED-4B9A-BEBE-6FB31D2D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004" y="2740236"/>
            <a:ext cx="8596887" cy="504056"/>
          </a:xfrm>
        </p:spPr>
        <p:txBody>
          <a:bodyPr/>
          <a:lstStyle/>
          <a:p>
            <a:r>
              <a:rPr lang="es-ES" dirty="0"/>
              <a:t>Tarjeta de Red Ethernet PC = 1µs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DF0F8A-B200-4884-98B7-021A8031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00116" flipH="1">
            <a:off x="2729074" y="663649"/>
            <a:ext cx="2165937" cy="1560886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A100F282-ACDD-4A57-8C36-3BB51177D895}"/>
              </a:ext>
            </a:extLst>
          </p:cNvPr>
          <p:cNvSpPr txBox="1">
            <a:spLocks/>
          </p:cNvSpPr>
          <p:nvPr/>
        </p:nvSpPr>
        <p:spPr>
          <a:xfrm>
            <a:off x="1818003" y="3172284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1.5m de cable UTP = 1.5 x 0.556µs/100m = 0.00834µs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EE4357E-1D02-4ECD-BEA7-A57C11445022}"/>
              </a:ext>
            </a:extLst>
          </p:cNvPr>
          <p:cNvSpPr txBox="1">
            <a:spLocks/>
          </p:cNvSpPr>
          <p:nvPr/>
        </p:nvSpPr>
        <p:spPr>
          <a:xfrm>
            <a:off x="1818004" y="3604332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Switch Ethernet = 1,2µs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7E10875-4028-4DEE-A89A-76064F52E951}"/>
              </a:ext>
            </a:extLst>
          </p:cNvPr>
          <p:cNvSpPr txBox="1">
            <a:spLocks/>
          </p:cNvSpPr>
          <p:nvPr/>
        </p:nvSpPr>
        <p:spPr>
          <a:xfrm>
            <a:off x="1814529" y="4036380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25m de cable UTP = 25 x 0.556µs/100m = 0.139µs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3CF94A3-82DA-426D-8BE4-6244C7AC8F0A}"/>
              </a:ext>
            </a:extLst>
          </p:cNvPr>
          <p:cNvSpPr txBox="1">
            <a:spLocks/>
          </p:cNvSpPr>
          <p:nvPr/>
        </p:nvSpPr>
        <p:spPr>
          <a:xfrm>
            <a:off x="1811054" y="4468428"/>
            <a:ext cx="8596887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Tarjeta de Red Ethernet Router = 1µs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ACA25D8-A887-4F24-96BA-16BCABA2CE0F}"/>
              </a:ext>
            </a:extLst>
          </p:cNvPr>
          <p:cNvSpPr/>
          <p:nvPr/>
        </p:nvSpPr>
        <p:spPr>
          <a:xfrm>
            <a:off x="4510236" y="1501211"/>
            <a:ext cx="129584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6A68C4E-40E7-4608-9A2D-2AA817062F31}"/>
              </a:ext>
            </a:extLst>
          </p:cNvPr>
          <p:cNvSpPr/>
          <p:nvPr/>
        </p:nvSpPr>
        <p:spPr>
          <a:xfrm>
            <a:off x="7573258" y="1501211"/>
            <a:ext cx="176151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A3855200-BF84-4DA8-98D2-EEC1C886914A}"/>
              </a:ext>
            </a:extLst>
          </p:cNvPr>
          <p:cNvSpPr txBox="1">
            <a:spLocks/>
          </p:cNvSpPr>
          <p:nvPr/>
        </p:nvSpPr>
        <p:spPr>
          <a:xfrm>
            <a:off x="8182644" y="4431206"/>
            <a:ext cx="648072" cy="576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x2</a:t>
            </a:r>
            <a:endParaRPr lang="es-ES" dirty="0">
              <a:solidFill>
                <a:srgbClr val="FF0000"/>
              </a:solidFill>
              <a:latin typeface="Alex" pitchFamily="2" charset="0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85E709BC-CB79-4AB5-9966-0AC3CAC5409D}"/>
              </a:ext>
            </a:extLst>
          </p:cNvPr>
          <p:cNvSpPr txBox="1">
            <a:spLocks/>
          </p:cNvSpPr>
          <p:nvPr/>
        </p:nvSpPr>
        <p:spPr>
          <a:xfrm>
            <a:off x="1818004" y="5298864"/>
            <a:ext cx="8596887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Tiempo de Transmisión router = 0,67µs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7587B862-AAF9-4B06-990B-EC8EBB526919}"/>
              </a:ext>
            </a:extLst>
          </p:cNvPr>
          <p:cNvSpPr txBox="1">
            <a:spLocks/>
          </p:cNvSpPr>
          <p:nvPr/>
        </p:nvSpPr>
        <p:spPr>
          <a:xfrm>
            <a:off x="10548481" y="4000071"/>
            <a:ext cx="648072" cy="576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x2</a:t>
            </a:r>
            <a:endParaRPr lang="es-ES" dirty="0">
              <a:solidFill>
                <a:srgbClr val="FF0000"/>
              </a:solidFill>
              <a:latin typeface="Alex" pitchFamily="2" charset="0"/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D413414-78C7-45AF-90C2-49A7C33080AC}"/>
              </a:ext>
            </a:extLst>
          </p:cNvPr>
          <p:cNvSpPr txBox="1">
            <a:spLocks/>
          </p:cNvSpPr>
          <p:nvPr/>
        </p:nvSpPr>
        <p:spPr>
          <a:xfrm>
            <a:off x="6093460" y="3568023"/>
            <a:ext cx="648072" cy="576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x2</a:t>
            </a:r>
            <a:endParaRPr lang="es-ES" dirty="0">
              <a:solidFill>
                <a:srgbClr val="FF0000"/>
              </a:solidFill>
              <a:latin typeface="Alex" pitchFamily="2" charset="0"/>
            </a:endParaRP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C8B83944-6214-4600-A53A-13AE6CA097E2}"/>
              </a:ext>
            </a:extLst>
          </p:cNvPr>
          <p:cNvSpPr txBox="1">
            <a:spLocks/>
          </p:cNvSpPr>
          <p:nvPr/>
        </p:nvSpPr>
        <p:spPr>
          <a:xfrm>
            <a:off x="11134972" y="3138225"/>
            <a:ext cx="648072" cy="576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x2</a:t>
            </a:r>
            <a:endParaRPr lang="es-ES" dirty="0">
              <a:solidFill>
                <a:srgbClr val="FF0000"/>
              </a:solidFill>
              <a:latin typeface="Alex" pitchFamily="2" charset="0"/>
            </a:endParaRP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34C8D0BB-7E13-4A22-8AB5-E8DF2E44F170}"/>
              </a:ext>
            </a:extLst>
          </p:cNvPr>
          <p:cNvSpPr txBox="1">
            <a:spLocks/>
          </p:cNvSpPr>
          <p:nvPr/>
        </p:nvSpPr>
        <p:spPr>
          <a:xfrm>
            <a:off x="7573258" y="2703927"/>
            <a:ext cx="648072" cy="576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x2</a:t>
            </a:r>
            <a:endParaRPr lang="es-ES" dirty="0">
              <a:solidFill>
                <a:srgbClr val="FF0000"/>
              </a:solidFill>
              <a:latin typeface="Alex" pitchFamily="2" charset="0"/>
            </a:endParaRP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59FB1CAE-9E86-49B1-8E91-54AF563C5B88}"/>
              </a:ext>
            </a:extLst>
          </p:cNvPr>
          <p:cNvSpPr txBox="1">
            <a:spLocks/>
          </p:cNvSpPr>
          <p:nvPr/>
        </p:nvSpPr>
        <p:spPr>
          <a:xfrm>
            <a:off x="1818004" y="5768955"/>
            <a:ext cx="8596887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Tiempo de Transmisión PC-Switch = 0,67µs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6873B20F-AEC2-464F-ADAB-154EA475A05D}"/>
              </a:ext>
            </a:extLst>
          </p:cNvPr>
          <p:cNvSpPr txBox="1">
            <a:spLocks/>
          </p:cNvSpPr>
          <p:nvPr/>
        </p:nvSpPr>
        <p:spPr>
          <a:xfrm>
            <a:off x="8584465" y="5262555"/>
            <a:ext cx="648072" cy="576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x2</a:t>
            </a:r>
            <a:endParaRPr lang="es-ES" dirty="0">
              <a:solidFill>
                <a:srgbClr val="FF0000"/>
              </a:solidFill>
              <a:latin typeface="Alex" pitchFamily="2" charset="0"/>
            </a:endParaRP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EB914438-828C-4E12-A208-6B4D8CFACDBC}"/>
              </a:ext>
            </a:extLst>
          </p:cNvPr>
          <p:cNvSpPr txBox="1">
            <a:spLocks/>
          </p:cNvSpPr>
          <p:nvPr/>
        </p:nvSpPr>
        <p:spPr>
          <a:xfrm>
            <a:off x="9175642" y="5749629"/>
            <a:ext cx="648072" cy="576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600" dirty="0">
                <a:solidFill>
                  <a:srgbClr val="FF0000"/>
                </a:solidFill>
                <a:latin typeface="Alex" pitchFamily="2" charset="0"/>
              </a:rPr>
              <a:t>x2</a:t>
            </a:r>
            <a:endParaRPr lang="es-ES" dirty="0">
              <a:solidFill>
                <a:srgbClr val="FF0000"/>
              </a:solidFill>
              <a:latin typeface="Alex" pitchFamily="2" charset="0"/>
            </a:endParaRP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11F81D2-8096-4BCB-9576-2EEACA916F70}"/>
              </a:ext>
            </a:extLst>
          </p:cNvPr>
          <p:cNvSpPr txBox="1">
            <a:spLocks/>
          </p:cNvSpPr>
          <p:nvPr/>
        </p:nvSpPr>
        <p:spPr>
          <a:xfrm>
            <a:off x="1818005" y="4869160"/>
            <a:ext cx="8596887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Tiempo de Procesamiento router ≈ 0µs</a:t>
            </a:r>
          </a:p>
        </p:txBody>
      </p:sp>
    </p:spTree>
    <p:extLst>
      <p:ext uri="{BB962C8B-B14F-4D97-AF65-F5344CB8AC3E}">
        <p14:creationId xmlns:p14="http://schemas.microsoft.com/office/powerpoint/2010/main" val="34265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  <p:bldP spid="10" grpId="0" build="p"/>
      <p:bldP spid="11" grpId="0" build="p"/>
      <p:bldP spid="12" grpId="0" build="p"/>
      <p:bldP spid="8" grpId="0" animBg="1"/>
      <p:bldP spid="14" grpId="0" animBg="1"/>
      <p:bldP spid="15" grpId="0" build="p"/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C06E-C2AA-472D-9481-F06B6162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Simplificamos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445945-9559-4BCA-9EDD-B14ADBEE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05" y="1484784"/>
            <a:ext cx="9544687" cy="1987180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9404072-F1ED-4B9A-BEBE-6FB31D2D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004" y="3645024"/>
            <a:ext cx="8596887" cy="504056"/>
          </a:xfrm>
        </p:spPr>
        <p:txBody>
          <a:bodyPr/>
          <a:lstStyle/>
          <a:p>
            <a:r>
              <a:rPr lang="es-ES" dirty="0"/>
              <a:t>Tarjeta de Red Ethernet PC = 1µs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DF0F8A-B200-4884-98B7-021A8031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00116" flipH="1">
            <a:off x="2729074" y="1815777"/>
            <a:ext cx="2165937" cy="1560886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A100F282-ACDD-4A57-8C36-3BB51177D895}"/>
              </a:ext>
            </a:extLst>
          </p:cNvPr>
          <p:cNvSpPr txBox="1">
            <a:spLocks/>
          </p:cNvSpPr>
          <p:nvPr/>
        </p:nvSpPr>
        <p:spPr>
          <a:xfrm>
            <a:off x="1818003" y="4077072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1.5m de cable UTP = 1.5 x 0.556µs/100m = 0.00834µs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EE4357E-1D02-4ECD-BEA7-A57C11445022}"/>
              </a:ext>
            </a:extLst>
          </p:cNvPr>
          <p:cNvSpPr txBox="1">
            <a:spLocks/>
          </p:cNvSpPr>
          <p:nvPr/>
        </p:nvSpPr>
        <p:spPr>
          <a:xfrm>
            <a:off x="1818004" y="4941168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Switch Ethernet = 1,2µs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B7E10875-4028-4DEE-A89A-76064F52E951}"/>
              </a:ext>
            </a:extLst>
          </p:cNvPr>
          <p:cNvSpPr txBox="1">
            <a:spLocks/>
          </p:cNvSpPr>
          <p:nvPr/>
        </p:nvSpPr>
        <p:spPr>
          <a:xfrm>
            <a:off x="1814529" y="5373216"/>
            <a:ext cx="1037082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25m de cable UTP = 25 x 0.556µs/100m = 0.139µs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3CF94A3-82DA-426D-8BE4-6244C7AC8F0A}"/>
              </a:ext>
            </a:extLst>
          </p:cNvPr>
          <p:cNvSpPr txBox="1">
            <a:spLocks/>
          </p:cNvSpPr>
          <p:nvPr/>
        </p:nvSpPr>
        <p:spPr>
          <a:xfrm>
            <a:off x="1811054" y="6237312"/>
            <a:ext cx="8596887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Tarjeta de Red Ethernet Router = 1µs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ACA25D8-A887-4F24-96BA-16BCABA2CE0F}"/>
              </a:ext>
            </a:extLst>
          </p:cNvPr>
          <p:cNvSpPr/>
          <p:nvPr/>
        </p:nvSpPr>
        <p:spPr>
          <a:xfrm>
            <a:off x="4510236" y="2622023"/>
            <a:ext cx="129584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6A68C4E-40E7-4608-9A2D-2AA817062F31}"/>
              </a:ext>
            </a:extLst>
          </p:cNvPr>
          <p:cNvSpPr/>
          <p:nvPr/>
        </p:nvSpPr>
        <p:spPr>
          <a:xfrm>
            <a:off x="7573258" y="2622023"/>
            <a:ext cx="1761513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7FF604D7-7AF2-4C29-8A64-46C7BB067362}"/>
              </a:ext>
            </a:extLst>
          </p:cNvPr>
          <p:cNvSpPr txBox="1">
            <a:spLocks/>
          </p:cNvSpPr>
          <p:nvPr/>
        </p:nvSpPr>
        <p:spPr>
          <a:xfrm>
            <a:off x="1818004" y="4509120"/>
            <a:ext cx="8596887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Tiempo de Transmisión PC-Switch = 0,67µs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56D15D9A-BD3F-44B4-9192-F0F8ABDA13E2}"/>
              </a:ext>
            </a:extLst>
          </p:cNvPr>
          <p:cNvSpPr txBox="1">
            <a:spLocks/>
          </p:cNvSpPr>
          <p:nvPr/>
        </p:nvSpPr>
        <p:spPr>
          <a:xfrm>
            <a:off x="1818004" y="5805264"/>
            <a:ext cx="8596887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Tiempo de Transmisión Switch-Router = 0,67µs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203793C2-5589-4D30-B86C-63957D12E814}"/>
              </a:ext>
            </a:extLst>
          </p:cNvPr>
          <p:cNvSpPr txBox="1">
            <a:spLocks/>
          </p:cNvSpPr>
          <p:nvPr/>
        </p:nvSpPr>
        <p:spPr>
          <a:xfrm>
            <a:off x="4592126" y="3413581"/>
            <a:ext cx="3996444" cy="3559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3900" dirty="0">
                <a:solidFill>
                  <a:srgbClr val="FF0000"/>
                </a:solidFill>
                <a:latin typeface="Alex" pitchFamily="2" charset="0"/>
              </a:rPr>
              <a:t>x2</a:t>
            </a:r>
            <a:endParaRPr lang="es-ES" sz="16600" dirty="0">
              <a:solidFill>
                <a:srgbClr val="FF0000"/>
              </a:solidFill>
              <a:latin typeface="Alex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  <p:bldP spid="10" grpId="0" build="p"/>
      <p:bldP spid="11" grpId="0" build="p"/>
      <p:bldP spid="12" grpId="0" build="p"/>
      <p:bldP spid="8" grpId="0" animBg="1"/>
      <p:bldP spid="14" grpId="0" animBg="1"/>
      <p:bldP spid="13" grpId="0" build="p"/>
      <p:bldP spid="15" grpId="0" build="p"/>
      <p:bldP spid="1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C06E-C2AA-472D-9481-F06B6162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Simplificamos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445945-9559-4BCA-9EDD-B14ADBEE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05" y="1484784"/>
            <a:ext cx="9544687" cy="19871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DF0F8A-B200-4884-98B7-021A8031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00116" flipH="1">
            <a:off x="2729074" y="1815777"/>
            <a:ext cx="2165937" cy="1560886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203793C2-5589-4D30-B86C-63957D12E814}"/>
              </a:ext>
            </a:extLst>
          </p:cNvPr>
          <p:cNvSpPr txBox="1">
            <a:spLocks/>
          </p:cNvSpPr>
          <p:nvPr/>
        </p:nvSpPr>
        <p:spPr>
          <a:xfrm>
            <a:off x="1372268" y="3235025"/>
            <a:ext cx="10225136" cy="3559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3900" dirty="0">
                <a:solidFill>
                  <a:srgbClr val="FF0000"/>
                </a:solidFill>
                <a:latin typeface="Alex" pitchFamily="2" charset="0"/>
              </a:rPr>
              <a:t>10µs</a:t>
            </a:r>
            <a:endParaRPr lang="es-ES" sz="16600" dirty="0">
              <a:solidFill>
                <a:srgbClr val="FF0000"/>
              </a:solidFill>
              <a:latin typeface="Alex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4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5AC0B2-DFCC-4C9D-A36D-FB23FB55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1052736"/>
            <a:ext cx="8283272" cy="2654064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4002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Obstáculo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746279-9842-4E38-8BF3-2E73DEE2A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23" y="2708920"/>
            <a:ext cx="9571825" cy="19442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48221CF-5E5D-4C97-B5BA-DD7601ADB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00" y="3645024"/>
            <a:ext cx="1670546" cy="234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5AC0B2-DFCC-4C9D-A36D-FB23FB55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1052736"/>
            <a:ext cx="8283272" cy="2654064"/>
          </a:xfrm>
        </p:spPr>
        <p:txBody>
          <a:bodyPr/>
          <a:lstStyle/>
          <a:p>
            <a:r>
              <a:rPr lang="es-ES" dirty="0"/>
              <a:t>CANAL</a:t>
            </a:r>
          </a:p>
        </p:txBody>
      </p:sp>
    </p:spTree>
    <p:extLst>
      <p:ext uri="{BB962C8B-B14F-4D97-AF65-F5344CB8AC3E}">
        <p14:creationId xmlns:p14="http://schemas.microsoft.com/office/powerpoint/2010/main" val="206370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87458-EE8B-454A-B1E9-2783EF67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Canal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52B105A-0679-4F41-8F9A-A83F33347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200" b="14951"/>
          <a:stretch/>
        </p:blipFill>
        <p:spPr>
          <a:xfrm>
            <a:off x="1593436" y="1589187"/>
            <a:ext cx="3780896" cy="2262835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AE46828-3D89-4A31-80EC-28C5FAF6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04" y="3770047"/>
            <a:ext cx="3960440" cy="264408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FF7A163-DDEE-4236-9552-32DD451E8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716" y="4235241"/>
            <a:ext cx="2232248" cy="2232248"/>
          </a:xfrm>
          <a:prstGeom prst="rect">
            <a:avLst/>
          </a:prstGeom>
        </p:spPr>
      </p:pic>
      <p:pic>
        <p:nvPicPr>
          <p:cNvPr id="1028" name="Picture 4" descr="LTE se convertirá en principal acceso a banda ancha en Paraguay ...">
            <a:extLst>
              <a:ext uri="{FF2B5EF4-FFF2-40B4-BE49-F238E27FC236}">
                <a16:creationId xmlns:a16="http://schemas.microsoft.com/office/drawing/2014/main" id="{17568A4C-574A-4A43-B5CF-EB1C44E0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4" y="1649209"/>
            <a:ext cx="3262883" cy="21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8E1D2F2-5E3A-421C-A66C-452328C8AF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9" b="29438"/>
          <a:stretch/>
        </p:blipFill>
        <p:spPr>
          <a:xfrm>
            <a:off x="5183053" y="424692"/>
            <a:ext cx="3407972" cy="16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2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02F50-08D7-4322-9324-6CC0235B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Errores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F1B07CD-4ED5-49E9-A204-859BE331613C}"/>
              </a:ext>
            </a:extLst>
          </p:cNvPr>
          <p:cNvSpPr txBox="1">
            <a:spLocks/>
          </p:cNvSpPr>
          <p:nvPr/>
        </p:nvSpPr>
        <p:spPr>
          <a:xfrm>
            <a:off x="3214092" y="3002068"/>
            <a:ext cx="6624736" cy="853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WIRED VS WIRELESS</a:t>
            </a:r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C043CF23-3DD6-43BA-9B47-DE4A4F4D9A03}"/>
              </a:ext>
            </a:extLst>
          </p:cNvPr>
          <p:cNvSpPr/>
          <p:nvPr/>
        </p:nvSpPr>
        <p:spPr>
          <a:xfrm>
            <a:off x="2313992" y="2671254"/>
            <a:ext cx="648072" cy="15841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E1F09E15-CDAB-497C-B3D4-7959615B84D2}"/>
              </a:ext>
            </a:extLst>
          </p:cNvPr>
          <p:cNvSpPr/>
          <p:nvPr/>
        </p:nvSpPr>
        <p:spPr>
          <a:xfrm rot="10800000">
            <a:off x="9874833" y="2636912"/>
            <a:ext cx="648072" cy="1584176"/>
          </a:xfrm>
          <a:prstGeom prst="downArrow">
            <a:avLst/>
          </a:prstGeom>
          <a:solidFill>
            <a:srgbClr val="FF2D6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D308DB0-E2E1-47CC-846D-97716F27D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78107">
            <a:off x="3562538" y="641440"/>
            <a:ext cx="5643803" cy="56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1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5AC0B2-DFCC-4C9D-A36D-FB23FB55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1052736"/>
            <a:ext cx="8283272" cy="2654064"/>
          </a:xfrm>
        </p:spPr>
        <p:txBody>
          <a:bodyPr/>
          <a:lstStyle/>
          <a:p>
            <a:r>
              <a:rPr lang="es-ES" dirty="0"/>
              <a:t>ERRORES</a:t>
            </a:r>
          </a:p>
        </p:txBody>
      </p:sp>
    </p:spTree>
    <p:extLst>
      <p:ext uri="{BB962C8B-B14F-4D97-AF65-F5344CB8AC3E}">
        <p14:creationId xmlns:p14="http://schemas.microsoft.com/office/powerpoint/2010/main" val="2938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84A9F-693F-46ED-92D7-6A208C1C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91990-CADD-41FB-B345-FF2405BB8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7" y="1600200"/>
            <a:ext cx="2412744" cy="676672"/>
          </a:xfrm>
        </p:spPr>
        <p:txBody>
          <a:bodyPr/>
          <a:lstStyle/>
          <a:p>
            <a:r>
              <a:rPr lang="es-ES" dirty="0"/>
              <a:t>Gaussiana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CD6FEF9-484D-4F5E-B37C-6DEBFD390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48" y="3274944"/>
            <a:ext cx="4498346" cy="253032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CA75427-2788-4F71-91F9-873090C521BC}"/>
              </a:ext>
            </a:extLst>
          </p:cNvPr>
          <p:cNvSpPr txBox="1">
            <a:spLocks/>
          </p:cNvSpPr>
          <p:nvPr/>
        </p:nvSpPr>
        <p:spPr>
          <a:xfrm>
            <a:off x="1917948" y="2541202"/>
            <a:ext cx="648072" cy="52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2D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2145C722-1100-44BE-B346-D319F3770A9D}"/>
              </a:ext>
            </a:extLst>
          </p:cNvPr>
          <p:cNvSpPr txBox="1">
            <a:spLocks/>
          </p:cNvSpPr>
          <p:nvPr/>
        </p:nvSpPr>
        <p:spPr>
          <a:xfrm>
            <a:off x="6886500" y="2541201"/>
            <a:ext cx="648072" cy="52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3D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466665D-6D56-4D18-B8BB-5DAC3C82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92" y="2495994"/>
            <a:ext cx="5578941" cy="418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5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Matemáticas 16 X 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86_TF02787947.potx" id="{47904E6C-F941-4E76-BCE5-98990F587331}" vid="{E19800A4-2B41-4D60-89B5-7A2C3CED113C}"/>
    </a:ext>
  </a:extLst>
</a:theme>
</file>

<file path=ppt/theme/theme2.xml><?xml version="1.0" encoding="utf-8"?>
<a:theme xmlns:a="http://schemas.openxmlformats.org/drawingml/2006/main" name="Tema de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sobre matemáticas para el ámbito educativo con Pi (panorámica)</Template>
  <TotalTime>1085</TotalTime>
  <Words>498</Words>
  <Application>Microsoft Office PowerPoint</Application>
  <PresentationFormat>Personalizado</PresentationFormat>
  <Paragraphs>123</Paragraphs>
  <Slides>37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Alex</vt:lpstr>
      <vt:lpstr>Arial</vt:lpstr>
      <vt:lpstr>Euphemia</vt:lpstr>
      <vt:lpstr>Matemáticas 16 X 9</vt:lpstr>
      <vt:lpstr>VÍDEO SC :: 2019~20</vt:lpstr>
      <vt:lpstr>PROBABILIDAD DE ERROR Y GRAY MAPPING</vt:lpstr>
      <vt:lpstr>Objetivo</vt:lpstr>
      <vt:lpstr>Obstáculo</vt:lpstr>
      <vt:lpstr>CANAL</vt:lpstr>
      <vt:lpstr>Canal</vt:lpstr>
      <vt:lpstr>Errores</vt:lpstr>
      <vt:lpstr>ERRORES</vt:lpstr>
      <vt:lpstr>Distribución</vt:lpstr>
      <vt:lpstr>Errores se Concentran en</vt:lpstr>
      <vt:lpstr>Errores se Concentran en</vt:lpstr>
      <vt:lpstr>Errores se Concentran en</vt:lpstr>
      <vt:lpstr>INT 0x13</vt:lpstr>
      <vt:lpstr>¿Cómo cambiar las probabilidades de error?</vt:lpstr>
      <vt:lpstr>Características del canal</vt:lpstr>
      <vt:lpstr>RETI</vt:lpstr>
      <vt:lpstr>Distribución 4-PAM</vt:lpstr>
      <vt:lpstr>Distribución QPSK</vt:lpstr>
      <vt:lpstr>Presentación de PowerPoint</vt:lpstr>
      <vt:lpstr>Error para Ordenamiento Natural</vt:lpstr>
      <vt:lpstr>Código de Gray</vt:lpstr>
      <vt:lpstr>Error para Ordenamiento de Gray</vt:lpstr>
      <vt:lpstr>CONCLUSIONES</vt:lpstr>
      <vt:lpstr>INTERLUDE</vt:lpstr>
      <vt:lpstr>VÍDEO SC :: 2019~20</vt:lpstr>
      <vt:lpstr>RETARDOS DE  PROPAGACIÓN EN REDES LAN</vt:lpstr>
      <vt:lpstr>Tiempos</vt:lpstr>
      <vt:lpstr>&lt;1m</vt:lpstr>
      <vt:lpstr>Velocidad</vt:lpstr>
      <vt:lpstr>Routers</vt:lpstr>
      <vt:lpstr>Un caso particular</vt:lpstr>
      <vt:lpstr>Routers: re</vt:lpstr>
      <vt:lpstr>Recapitulando</vt:lpstr>
      <vt:lpstr>Presentación de PowerPoint</vt:lpstr>
      <vt:lpstr>Simplificamos</vt:lpstr>
      <vt:lpstr>Simplificamos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VÍDEO SC :: 2019~20</dc:title>
  <dc:creator>Alonso Rodriguez</dc:creator>
  <cp:lastModifiedBy>Alonso Rodriguez</cp:lastModifiedBy>
  <cp:revision>43</cp:revision>
  <dcterms:created xsi:type="dcterms:W3CDTF">2020-05-28T18:20:42Z</dcterms:created>
  <dcterms:modified xsi:type="dcterms:W3CDTF">2020-05-29T23:58:06Z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